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4" r:id="rId4"/>
  </p:sldMasterIdLst>
  <p:notesMasterIdLst>
    <p:notesMasterId r:id="rId22"/>
  </p:notesMasterIdLst>
  <p:sldIdLst>
    <p:sldId id="285" r:id="rId5"/>
    <p:sldId id="292" r:id="rId6"/>
    <p:sldId id="297" r:id="rId7"/>
    <p:sldId id="331" r:id="rId8"/>
    <p:sldId id="332" r:id="rId9"/>
    <p:sldId id="321" r:id="rId10"/>
    <p:sldId id="327" r:id="rId11"/>
    <p:sldId id="324" r:id="rId12"/>
    <p:sldId id="333" r:id="rId13"/>
    <p:sldId id="334" r:id="rId14"/>
    <p:sldId id="335" r:id="rId15"/>
    <p:sldId id="336" r:id="rId16"/>
    <p:sldId id="337" r:id="rId17"/>
    <p:sldId id="294" r:id="rId18"/>
    <p:sldId id="338" r:id="rId19"/>
    <p:sldId id="339" r:id="rId20"/>
    <p:sldId id="340" r:id="rId21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44">
          <p15:clr>
            <a:srgbClr val="A4A3A4"/>
          </p15:clr>
        </p15:guide>
        <p15:guide id="2" orient="horz" pos="2898">
          <p15:clr>
            <a:srgbClr val="A4A3A4"/>
          </p15:clr>
        </p15:guide>
        <p15:guide id="3" orient="horz" pos="2412">
          <p15:clr>
            <a:srgbClr val="A4A3A4"/>
          </p15:clr>
        </p15:guide>
        <p15:guide id="4" orient="horz" pos="3196">
          <p15:clr>
            <a:srgbClr val="A4A3A4"/>
          </p15:clr>
        </p15:guide>
        <p15:guide id="5" orient="horz" pos="1350">
          <p15:clr>
            <a:srgbClr val="A4A3A4"/>
          </p15:clr>
        </p15:guide>
        <p15:guide id="6" orient="horz" pos="1378">
          <p15:clr>
            <a:srgbClr val="A4A3A4"/>
          </p15:clr>
        </p15:guide>
        <p15:guide id="7" orient="horz" pos="2078">
          <p15:clr>
            <a:srgbClr val="A4A3A4"/>
          </p15:clr>
        </p15:guide>
        <p15:guide id="8" orient="horz" pos="125">
          <p15:clr>
            <a:srgbClr val="A4A3A4"/>
          </p15:clr>
        </p15:guide>
        <p15:guide id="9" orient="horz" pos="2106">
          <p15:clr>
            <a:srgbClr val="A4A3A4"/>
          </p15:clr>
        </p15:guide>
        <p15:guide id="10" orient="horz" pos="2859">
          <p15:clr>
            <a:srgbClr val="A4A3A4"/>
          </p15:clr>
        </p15:guide>
        <p15:guide id="11" pos="960">
          <p15:clr>
            <a:srgbClr val="A4A3A4"/>
          </p15:clr>
        </p15:guide>
        <p15:guide id="12" pos="1755">
          <p15:clr>
            <a:srgbClr val="A4A3A4"/>
          </p15:clr>
        </p15:guide>
        <p15:guide id="13" pos="2883">
          <p15:clr>
            <a:srgbClr val="A4A3A4"/>
          </p15:clr>
        </p15:guide>
        <p15:guide id="14" pos="2519">
          <p15:clr>
            <a:srgbClr val="A4A3A4"/>
          </p15:clr>
        </p15:guide>
        <p15:guide id="15" pos="4790">
          <p15:clr>
            <a:srgbClr val="A4A3A4"/>
          </p15:clr>
        </p15:guide>
        <p15:guide id="16" pos="2487">
          <p15:clr>
            <a:srgbClr val="A4A3A4"/>
          </p15:clr>
        </p15:guide>
        <p15:guide id="17" pos="1722">
          <p15:clr>
            <a:srgbClr val="A4A3A4"/>
          </p15:clr>
        </p15:guide>
        <p15:guide id="18" pos="987">
          <p15:clr>
            <a:srgbClr val="A4A3A4"/>
          </p15:clr>
        </p15:guide>
        <p15:guide id="19" pos="4818">
          <p15:clr>
            <a:srgbClr val="A4A3A4"/>
          </p15:clr>
        </p15:guide>
        <p15:guide id="20" pos="3257">
          <p15:clr>
            <a:srgbClr val="A4A3A4"/>
          </p15:clr>
        </p15:guide>
        <p15:guide id="21">
          <p15:clr>
            <a:srgbClr val="A4A3A4"/>
          </p15:clr>
        </p15:guide>
        <p15:guide id="22" pos="3285">
          <p15:clr>
            <a:srgbClr val="A4A3A4"/>
          </p15:clr>
        </p15:guide>
        <p15:guide id="23" pos="4022">
          <p15:clr>
            <a:srgbClr val="A4A3A4"/>
          </p15:clr>
        </p15:guide>
        <p15:guide id="24" pos="4053">
          <p15:clr>
            <a:srgbClr val="A4A3A4"/>
          </p15:clr>
        </p15:guide>
        <p15:guide id="25" pos="5544">
          <p15:clr>
            <a:srgbClr val="A4A3A4"/>
          </p15:clr>
        </p15:guide>
        <p15:guide id="26" pos="220">
          <p15:clr>
            <a:srgbClr val="A4A3A4"/>
          </p15:clr>
        </p15:guide>
        <p15:guide id="27" pos="3485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Catalano, Alec" initials="" lastIdx="23" clrIdx="0"/>
  <p:cmAuthor id="1" name="Alec Catalano" initials="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FFE17B"/>
    <a:srgbClr val="595A5D"/>
    <a:srgbClr val="414042"/>
    <a:srgbClr val="DCDCDC"/>
    <a:srgbClr val="4F81BD"/>
    <a:srgbClr val="0C9B2E"/>
    <a:srgbClr val="FFFAD0"/>
    <a:srgbClr val="FFF8AE"/>
    <a:srgbClr val="FCB64C"/>
    <a:srgbClr val="FEC4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858" autoAdjust="0"/>
    <p:restoredTop sz="89503" autoAdjust="0"/>
  </p:normalViewPr>
  <p:slideViewPr>
    <p:cSldViewPr snapToGrid="0" showGuides="1">
      <p:cViewPr varScale="1">
        <p:scale>
          <a:sx n="140" d="100"/>
          <a:sy n="140" d="100"/>
        </p:scale>
        <p:origin x="200" y="344"/>
      </p:cViewPr>
      <p:guideLst>
        <p:guide orient="horz" pos="644"/>
        <p:guide orient="horz" pos="2898"/>
        <p:guide orient="horz" pos="2412"/>
        <p:guide orient="horz" pos="3196"/>
        <p:guide orient="horz" pos="1350"/>
        <p:guide orient="horz" pos="1378"/>
        <p:guide orient="horz" pos="2078"/>
        <p:guide orient="horz" pos="125"/>
        <p:guide orient="horz" pos="2106"/>
        <p:guide orient="horz" pos="2859"/>
        <p:guide pos="960"/>
        <p:guide pos="1755"/>
        <p:guide pos="2883"/>
        <p:guide pos="2519"/>
        <p:guide pos="4790"/>
        <p:guide pos="2487"/>
        <p:guide pos="1722"/>
        <p:guide pos="987"/>
        <p:guide pos="4818"/>
        <p:guide pos="3257"/>
        <p:guide/>
        <p:guide pos="3285"/>
        <p:guide pos="4022"/>
        <p:guide pos="4053"/>
        <p:guide pos="5544"/>
        <p:guide pos="220"/>
        <p:guide pos="348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mazon Ember Regular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mazon Ember Regular" charset="0"/>
              </a:defRPr>
            </a:lvl1pPr>
          </a:lstStyle>
          <a:p>
            <a:fld id="{0B25AC41-3BEC-9247-8322-91B80C013F2D}" type="datetimeFigureOut">
              <a:rPr lang="en-US" smtClean="0"/>
              <a:pPr/>
              <a:t>12/9/18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mazon Ember Regular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mazon Ember Regular" charset="0"/>
              </a:defRPr>
            </a:lvl1pPr>
          </a:lstStyle>
          <a:p>
            <a:fld id="{69C3F2ED-74C5-7D4F-8560-0CC253E9A43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35360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b="0" i="0" kern="1200">
        <a:solidFill>
          <a:schemeClr val="tx1"/>
        </a:solidFill>
        <a:latin typeface="Amazon Ember Regular" charset="0"/>
        <a:ea typeface="+mn-ea"/>
        <a:cs typeface="+mn-cs"/>
      </a:defRPr>
    </a:lvl1pPr>
    <a:lvl2pPr marL="457200" algn="l" defTabSz="457200" rtl="0" eaLnBrk="1" latinLnBrk="0" hangingPunct="1">
      <a:defRPr sz="1200" b="0" i="0" kern="1200">
        <a:solidFill>
          <a:schemeClr val="tx1"/>
        </a:solidFill>
        <a:latin typeface="Amazon Ember Regular" charset="0"/>
        <a:ea typeface="+mn-ea"/>
        <a:cs typeface="+mn-cs"/>
      </a:defRPr>
    </a:lvl2pPr>
    <a:lvl3pPr marL="914400" algn="l" defTabSz="457200" rtl="0" eaLnBrk="1" latinLnBrk="0" hangingPunct="1">
      <a:defRPr sz="1200" b="0" i="0" kern="1200">
        <a:solidFill>
          <a:schemeClr val="tx1"/>
        </a:solidFill>
        <a:latin typeface="Amazon Ember Regular" charset="0"/>
        <a:ea typeface="+mn-ea"/>
        <a:cs typeface="+mn-cs"/>
      </a:defRPr>
    </a:lvl3pPr>
    <a:lvl4pPr marL="1371600" algn="l" defTabSz="457200" rtl="0" eaLnBrk="1" latinLnBrk="0" hangingPunct="1">
      <a:defRPr sz="1200" b="0" i="0" kern="1200">
        <a:solidFill>
          <a:schemeClr val="tx1"/>
        </a:solidFill>
        <a:latin typeface="Amazon Ember Regular" charset="0"/>
        <a:ea typeface="+mn-ea"/>
        <a:cs typeface="+mn-cs"/>
      </a:defRPr>
    </a:lvl4pPr>
    <a:lvl5pPr marL="1828800" algn="l" defTabSz="457200" rtl="0" eaLnBrk="1" latinLnBrk="0" hangingPunct="1">
      <a:defRPr sz="1200" b="0" i="0" kern="1200">
        <a:solidFill>
          <a:schemeClr val="tx1"/>
        </a:solidFill>
        <a:latin typeface="Amazon Ember Regular" charset="0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14329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32318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40" t="265" r="1" b="-1674"/>
          <a:stretch/>
        </p:blipFill>
        <p:spPr>
          <a:xfrm>
            <a:off x="0" y="0"/>
            <a:ext cx="9144000" cy="5242737"/>
          </a:xfrm>
          <a:prstGeom prst="rect">
            <a:avLst/>
          </a:prstGeom>
        </p:spPr>
      </p:pic>
      <p:sp>
        <p:nvSpPr>
          <p:cNvPr id="6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487899" y="3956022"/>
            <a:ext cx="3683000" cy="433387"/>
          </a:xfrm>
        </p:spPr>
        <p:txBody>
          <a:bodyPr>
            <a:normAutofit/>
          </a:bodyPr>
          <a:lstStyle>
            <a:lvl1pPr marL="0" indent="0" algn="l">
              <a:buNone/>
              <a:defRPr sz="1600" baseline="0"/>
            </a:lvl1pPr>
          </a:lstStyle>
          <a:p>
            <a:pPr lvl="0"/>
            <a:r>
              <a:rPr lang="en-US" dirty="0"/>
              <a:t>Click to edit Presenter, Team</a:t>
            </a:r>
          </a:p>
        </p:txBody>
      </p:sp>
      <p:sp>
        <p:nvSpPr>
          <p:cNvPr id="7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487899" y="4337023"/>
            <a:ext cx="3683000" cy="369888"/>
          </a:xfrm>
        </p:spPr>
        <p:txBody>
          <a:bodyPr>
            <a:normAutofit/>
          </a:bodyPr>
          <a:lstStyle>
            <a:lvl1pPr marL="0" indent="0" algn="l">
              <a:buNone/>
              <a:defRPr sz="1600" baseline="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Date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487899" y="1908228"/>
            <a:ext cx="7324988" cy="744537"/>
          </a:xfrm>
        </p:spPr>
        <p:txBody>
          <a:bodyPr>
            <a:noAutofit/>
          </a:bodyPr>
          <a:lstStyle>
            <a:lvl1pPr marL="0" indent="0" algn="l">
              <a:buNone/>
              <a:defRPr sz="4000" b="1" baseline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487899" y="2658575"/>
            <a:ext cx="6041582" cy="487849"/>
          </a:xfrm>
        </p:spPr>
        <p:txBody>
          <a:bodyPr/>
          <a:lstStyle>
            <a:lvl1pPr marL="0" indent="0" algn="l">
              <a:buNone/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7137" y="437055"/>
            <a:ext cx="979394" cy="585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3143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1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70690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40242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N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 userDrawn="1"/>
        </p:nvSpPr>
        <p:spPr>
          <a:xfrm>
            <a:off x="489150" y="4802438"/>
            <a:ext cx="3027774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 b="0" i="0" dirty="0">
                <a:solidFill>
                  <a:schemeClr val="accent6">
                    <a:lumMod val="60000"/>
                    <a:lumOff val="40000"/>
                  </a:schemeClr>
                </a:solidFill>
                <a:latin typeface="Amazon Ember Regular" charset="0"/>
              </a:rPr>
              <a:t>© 2017,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11047245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- N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40" t="265" r="1" b="-1674"/>
          <a:stretch/>
        </p:blipFill>
        <p:spPr>
          <a:xfrm>
            <a:off x="0" y="0"/>
            <a:ext cx="9144000" cy="5242737"/>
          </a:xfrm>
          <a:prstGeom prst="rect">
            <a:avLst/>
          </a:prstGeom>
        </p:spPr>
      </p:pic>
      <p:sp>
        <p:nvSpPr>
          <p:cNvPr id="4" name="TextBox 3"/>
          <p:cNvSpPr txBox="1"/>
          <p:nvPr userDrawn="1"/>
        </p:nvSpPr>
        <p:spPr>
          <a:xfrm>
            <a:off x="2822713" y="-28425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7436224" y="61049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489150" y="4802438"/>
            <a:ext cx="3027774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 b="0" i="0" dirty="0">
                <a:solidFill>
                  <a:schemeClr val="accent6">
                    <a:lumMod val="60000"/>
                    <a:lumOff val="40000"/>
                  </a:schemeClr>
                </a:solidFill>
                <a:latin typeface="Amazon Ember Regular" charset="0"/>
              </a:rPr>
              <a:t>© 2017, Amazon Web Services, Inc. or its Affiliates. All rights reserved.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11647" y="1674428"/>
            <a:ext cx="6069541" cy="1250668"/>
          </a:xfrm>
        </p:spPr>
        <p:txBody>
          <a:bodyPr anchor="ctr" anchorCtr="0">
            <a:noAutofit/>
          </a:bodyPr>
          <a:lstStyle>
            <a:lvl1pPr algn="l">
              <a:defRPr sz="3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01438" y="4706911"/>
            <a:ext cx="443363" cy="265064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 - N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2822713" y="-28425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7436224" y="61049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489150" y="4802438"/>
            <a:ext cx="3027774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 b="0" i="0" dirty="0">
                <a:solidFill>
                  <a:schemeClr val="accent6">
                    <a:lumMod val="60000"/>
                    <a:lumOff val="40000"/>
                  </a:schemeClr>
                </a:solidFill>
                <a:latin typeface="Amazon Ember Regular" charset="0"/>
              </a:rPr>
              <a:t>© 2017, Amazon Web Services, Inc. or its Affiliates. All rights reserved.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475260" y="930149"/>
            <a:ext cx="6069541" cy="1250668"/>
          </a:xfrm>
        </p:spPr>
        <p:txBody>
          <a:bodyPr anchor="ctr" anchorCtr="0">
            <a:noAutofit/>
          </a:bodyPr>
          <a:lstStyle>
            <a:lvl1pPr algn="r">
              <a:defRPr sz="3000"/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01438" y="4706911"/>
            <a:ext cx="443363" cy="265064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 - N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2822713" y="-28425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7436224" y="61049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489150" y="4802438"/>
            <a:ext cx="3027774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 b="0" i="0" dirty="0">
                <a:solidFill>
                  <a:schemeClr val="accent6">
                    <a:lumMod val="60000"/>
                    <a:lumOff val="40000"/>
                  </a:schemeClr>
                </a:solidFill>
                <a:latin typeface="Amazon Ember Regular" charset="0"/>
              </a:rPr>
              <a:t>© 2017, Amazon Web Services, Inc. or its Affiliates. All rights reserved.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11647" y="1674428"/>
            <a:ext cx="6069541" cy="1250668"/>
          </a:xfrm>
        </p:spPr>
        <p:txBody>
          <a:bodyPr anchor="ctr" anchorCtr="0">
            <a:noAutofit/>
          </a:bodyPr>
          <a:lstStyle>
            <a:lvl1pPr algn="l">
              <a:defRPr sz="3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01438" y="4706911"/>
            <a:ext cx="443363" cy="265064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90702" y="1550831"/>
            <a:ext cx="7772400" cy="1021556"/>
          </a:xfrm>
        </p:spPr>
        <p:txBody>
          <a:bodyPr anchor="ctr">
            <a:noAutofit/>
          </a:bodyPr>
          <a:lstStyle>
            <a:lvl1pPr algn="l">
              <a:defRPr sz="4000" b="1" cap="none"/>
            </a:lvl1pPr>
          </a:lstStyle>
          <a:p>
            <a:r>
              <a:rPr lang="en-US" dirty="0"/>
              <a:t>Thank you!</a:t>
            </a:r>
          </a:p>
        </p:txBody>
      </p:sp>
      <p:sp>
        <p:nvSpPr>
          <p:cNvPr id="3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487899" y="2572387"/>
            <a:ext cx="3683000" cy="433387"/>
          </a:xfrm>
        </p:spPr>
        <p:txBody>
          <a:bodyPr>
            <a:normAutofit/>
          </a:bodyPr>
          <a:lstStyle>
            <a:lvl1pPr marL="0" indent="0" algn="l">
              <a:buNone/>
              <a:defRPr sz="160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248375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74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742950" indent="-285750">
              <a:buFont typeface="Arial"/>
              <a:buChar char="•"/>
              <a:defRPr>
                <a:solidFill>
                  <a:schemeClr val="bg1"/>
                </a:solidFill>
              </a:defRPr>
            </a:lvl2pPr>
            <a:lvl3pPr marL="1143000" indent="-228600">
              <a:buFont typeface="Arial"/>
              <a:buChar char="•"/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84590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Snipp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74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11" hasCustomPrompt="1"/>
          </p:nvPr>
        </p:nvSpPr>
        <p:spPr>
          <a:xfrm>
            <a:off x="336613" y="1010408"/>
            <a:ext cx="8207742" cy="3641926"/>
          </a:xfrm>
          <a:noFill/>
        </p:spPr>
        <p:txBody>
          <a:bodyPr/>
          <a:lstStyle>
            <a:lvl1pPr marL="0" indent="0">
              <a:buNone/>
              <a:defRPr lang="en-US" sz="1100">
                <a:solidFill>
                  <a:srgbClr val="3366FF"/>
                </a:solidFill>
                <a:effectLst/>
                <a:latin typeface="Lucida Console" panose="020B0609040504020204" pitchFamily="49" charset="0"/>
              </a:defRPr>
            </a:lvl1pPr>
            <a:lvl2pPr marL="457200" indent="0">
              <a:buNone/>
              <a:defRPr>
                <a:latin typeface="Lucida Console" panose="020B0609040504020204" pitchFamily="49" charset="0"/>
              </a:defRPr>
            </a:lvl2pPr>
            <a:lvl3pPr marL="914400" indent="0">
              <a:buNone/>
              <a:defRPr>
                <a:latin typeface="Lucida Console" panose="020B0609040504020204" pitchFamily="49" charset="0"/>
              </a:defRPr>
            </a:lvl3pPr>
            <a:lvl4pPr marL="1371600" indent="0">
              <a:buNone/>
              <a:defRPr>
                <a:latin typeface="Lucida Console" panose="020B0609040504020204" pitchFamily="49" charset="0"/>
              </a:defRPr>
            </a:lvl4pPr>
            <a:lvl5pPr marL="1828800" indent="0">
              <a:buNone/>
              <a:defRPr>
                <a:latin typeface="Lucida Console" panose="020B0609040504020204" pitchFamily="49" charset="0"/>
              </a:defRPr>
            </a:lvl5pPr>
          </a:lstStyle>
          <a:p>
            <a:r>
              <a:rPr lang="en-US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 Syntax Test file for 68k Assembly code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 Some comments about this file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.D0 00000000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MS 2100 00000002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MM 2000;DI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LEA.L $002100,A1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MOVE.L #2,-(A1)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BSR $00002050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MM 2050;DI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MOVE.L (A1)+,D1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MOVE.L (A1),D2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ADD.L D1,D2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MOVE.L D2,D0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RTS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69688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394" y="1969202"/>
            <a:ext cx="7772400" cy="930105"/>
          </a:xfrm>
        </p:spPr>
        <p:txBody>
          <a:bodyPr anchor="ctr">
            <a:noAutofit/>
          </a:bodyPr>
          <a:lstStyle>
            <a:lvl1pPr algn="l">
              <a:defRPr sz="4000" b="1" cap="none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248375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741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3575" y="1012507"/>
            <a:ext cx="4038600" cy="3472073"/>
          </a:xfrm>
        </p:spPr>
        <p:txBody>
          <a:bodyPr/>
          <a:lstStyle>
            <a:lvl1pPr>
              <a:defRPr sz="22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24575" y="1012507"/>
            <a:ext cx="4038600" cy="3472073"/>
          </a:xfrm>
        </p:spPr>
        <p:txBody>
          <a:bodyPr/>
          <a:lstStyle>
            <a:lvl1pPr>
              <a:defRPr sz="22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35192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7743" y="1008053"/>
            <a:ext cx="4040188" cy="479822"/>
          </a:xfrm>
        </p:spPr>
        <p:txBody>
          <a:bodyPr anchor="b">
            <a:no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37743" y="1487874"/>
            <a:ext cx="4040188" cy="296346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741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25569" y="1008053"/>
            <a:ext cx="4041775" cy="479822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Content Placeholder 5"/>
          <p:cNvSpPr>
            <a:spLocks noGrp="1"/>
          </p:cNvSpPr>
          <p:nvPr>
            <p:ph sz="quarter" idx="4"/>
          </p:nvPr>
        </p:nvSpPr>
        <p:spPr>
          <a:xfrm>
            <a:off x="4525569" y="1487874"/>
            <a:ext cx="4041775" cy="296346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12878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74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7518" y="1011542"/>
            <a:ext cx="2442633" cy="339447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 marL="1371600" indent="0">
              <a:buNone/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/>
          </p:nvPr>
        </p:nvSpPr>
        <p:spPr>
          <a:xfrm>
            <a:off x="3231001" y="1011542"/>
            <a:ext cx="2442633" cy="339447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 marL="1371600" indent="0">
              <a:buNone/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half" idx="11"/>
          </p:nvPr>
        </p:nvSpPr>
        <p:spPr>
          <a:xfrm>
            <a:off x="6124485" y="1011542"/>
            <a:ext cx="2442633" cy="339447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 marL="1371600" indent="0">
              <a:buNone/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8263965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 -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1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2"/>
          </p:nvPr>
        </p:nvSpPr>
        <p:spPr>
          <a:xfrm>
            <a:off x="337742" y="3127084"/>
            <a:ext cx="1797050" cy="34094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1"/>
          </p:nvPr>
        </p:nvSpPr>
        <p:spPr>
          <a:xfrm>
            <a:off x="2496747" y="3127084"/>
            <a:ext cx="1797050" cy="34094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13"/>
          </p:nvPr>
        </p:nvSpPr>
        <p:spPr>
          <a:xfrm>
            <a:off x="4634585" y="3127084"/>
            <a:ext cx="1797050" cy="34094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5"/>
          </p:nvPr>
        </p:nvSpPr>
        <p:spPr>
          <a:xfrm>
            <a:off x="6990345" y="3127084"/>
            <a:ext cx="1797050" cy="34094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337742" y="1604354"/>
            <a:ext cx="1797050" cy="1344612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2496747" y="1604354"/>
            <a:ext cx="1797050" cy="1344612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4634585" y="1604354"/>
            <a:ext cx="1797050" cy="1344612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6990345" y="1604354"/>
            <a:ext cx="1797050" cy="1344612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25056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Content -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19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half" idx="2"/>
          </p:nvPr>
        </p:nvSpPr>
        <p:spPr>
          <a:xfrm>
            <a:off x="339939" y="2151897"/>
            <a:ext cx="1924050" cy="340940"/>
          </a:xfrm>
        </p:spPr>
        <p:txBody>
          <a:bodyPr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  <a:latin typeface="Amazon Ember Light" charset="0"/>
                <a:ea typeface="Amazon Ember Light" charset="0"/>
                <a:cs typeface="Amazon Ember Light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11"/>
          </p:nvPr>
        </p:nvSpPr>
        <p:spPr>
          <a:xfrm>
            <a:off x="3479314" y="2151897"/>
            <a:ext cx="1924050" cy="340940"/>
          </a:xfrm>
        </p:spPr>
        <p:txBody>
          <a:bodyPr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  <a:latin typeface="Amazon Ember Light" charset="0"/>
                <a:ea typeface="Amazon Ember Light" charset="0"/>
                <a:cs typeface="Amazon Ember Light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half" idx="13"/>
          </p:nvPr>
        </p:nvSpPr>
        <p:spPr>
          <a:xfrm>
            <a:off x="6624980" y="2151897"/>
            <a:ext cx="1924050" cy="340940"/>
          </a:xfrm>
        </p:spPr>
        <p:txBody>
          <a:bodyPr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  <a:latin typeface="Amazon Ember Light" charset="0"/>
                <a:ea typeface="Amazon Ember Light" charset="0"/>
                <a:cs typeface="Amazon Ember Light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half" idx="15"/>
          </p:nvPr>
        </p:nvSpPr>
        <p:spPr>
          <a:xfrm>
            <a:off x="339939" y="3963640"/>
            <a:ext cx="1924050" cy="340940"/>
          </a:xfrm>
        </p:spPr>
        <p:txBody>
          <a:bodyPr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  <a:latin typeface="Amazon Ember Light" charset="0"/>
                <a:ea typeface="Amazon Ember Light" charset="0"/>
                <a:cs typeface="Amazon Ember Light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17"/>
          </p:nvPr>
        </p:nvSpPr>
        <p:spPr>
          <a:xfrm>
            <a:off x="3479308" y="3963640"/>
            <a:ext cx="1924050" cy="340940"/>
          </a:xfrm>
        </p:spPr>
        <p:txBody>
          <a:bodyPr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  <a:latin typeface="Amazon Ember Light" charset="0"/>
                <a:ea typeface="Amazon Ember Light" charset="0"/>
                <a:cs typeface="Amazon Ember Light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9"/>
          </p:nvPr>
        </p:nvSpPr>
        <p:spPr>
          <a:xfrm>
            <a:off x="6624974" y="3963640"/>
            <a:ext cx="1924050" cy="340940"/>
          </a:xfrm>
        </p:spPr>
        <p:txBody>
          <a:bodyPr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  <a:latin typeface="Amazon Ember Light" charset="0"/>
                <a:ea typeface="Amazon Ember Light" charset="0"/>
                <a:cs typeface="Amazon Ember Light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339939" y="928298"/>
            <a:ext cx="1924050" cy="1100667"/>
          </a:xfrm>
        </p:spPr>
        <p:txBody>
          <a:bodyPr>
            <a:normAutofit/>
          </a:bodyPr>
          <a:lstStyle>
            <a:lvl1pPr>
              <a:defRPr sz="1400">
                <a:solidFill>
                  <a:srgbClr val="C2C2C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3479308" y="928298"/>
            <a:ext cx="1924050" cy="1100667"/>
          </a:xfrm>
        </p:spPr>
        <p:txBody>
          <a:bodyPr>
            <a:normAutofit/>
          </a:bodyPr>
          <a:lstStyle>
            <a:lvl1pPr>
              <a:defRPr sz="1400">
                <a:solidFill>
                  <a:srgbClr val="C2C2C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6624974" y="928298"/>
            <a:ext cx="1924050" cy="1100667"/>
          </a:xfrm>
        </p:spPr>
        <p:txBody>
          <a:bodyPr>
            <a:normAutofit/>
          </a:bodyPr>
          <a:lstStyle>
            <a:lvl1pPr>
              <a:defRPr sz="1400">
                <a:solidFill>
                  <a:srgbClr val="C2C2C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339939" y="2782372"/>
            <a:ext cx="1924050" cy="1100667"/>
          </a:xfrm>
        </p:spPr>
        <p:txBody>
          <a:bodyPr>
            <a:normAutofit/>
          </a:bodyPr>
          <a:lstStyle>
            <a:lvl1pPr>
              <a:defRPr sz="1400">
                <a:solidFill>
                  <a:srgbClr val="C2C2C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24"/>
          </p:nvPr>
        </p:nvSpPr>
        <p:spPr>
          <a:xfrm>
            <a:off x="3479308" y="2782372"/>
            <a:ext cx="1924050" cy="1100667"/>
          </a:xfrm>
        </p:spPr>
        <p:txBody>
          <a:bodyPr>
            <a:normAutofit/>
          </a:bodyPr>
          <a:lstStyle>
            <a:lvl1pPr>
              <a:defRPr sz="1400">
                <a:solidFill>
                  <a:srgbClr val="C2C2C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25"/>
          </p:nvPr>
        </p:nvSpPr>
        <p:spPr>
          <a:xfrm>
            <a:off x="6624974" y="2782372"/>
            <a:ext cx="1924050" cy="1100667"/>
          </a:xfrm>
        </p:spPr>
        <p:txBody>
          <a:bodyPr>
            <a:normAutofit/>
          </a:bodyPr>
          <a:lstStyle>
            <a:lvl1pPr>
              <a:defRPr sz="1400">
                <a:solidFill>
                  <a:srgbClr val="C2C2C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30930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85725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0592" y="1009332"/>
            <a:ext cx="8205304" cy="355392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489150" y="4802438"/>
            <a:ext cx="3027774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 b="0" i="0" dirty="0">
                <a:solidFill>
                  <a:schemeClr val="bg1"/>
                </a:solidFill>
                <a:latin typeface="Amazon Ember Regular" charset="0"/>
              </a:rPr>
              <a:t>© 2017, Amazon Web Services, Inc. or its Affiliates. All rights reserved.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01438" y="4706911"/>
            <a:ext cx="443363" cy="265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17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92" r:id="rId3"/>
    <p:sldLayoutId id="2147483677" r:id="rId4"/>
    <p:sldLayoutId id="2147483678" r:id="rId5"/>
    <p:sldLayoutId id="2147483679" r:id="rId6"/>
    <p:sldLayoutId id="2147483689" r:id="rId7"/>
    <p:sldLayoutId id="2147483690" r:id="rId8"/>
    <p:sldLayoutId id="2147483691" r:id="rId9"/>
    <p:sldLayoutId id="2147483680" r:id="rId10"/>
    <p:sldLayoutId id="2147483681" r:id="rId11"/>
    <p:sldLayoutId id="2147483682" r:id="rId12"/>
    <p:sldLayoutId id="2147483693" r:id="rId13"/>
    <p:sldLayoutId id="2147483694" r:id="rId14"/>
    <p:sldLayoutId id="2147483695" r:id="rId15"/>
    <p:sldLayoutId id="2147483687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i="0" kern="1200">
          <a:solidFill>
            <a:schemeClr val="bg1"/>
          </a:solidFill>
          <a:latin typeface="Amazon Ember Regular" charset="0"/>
          <a:ea typeface="+mj-ea"/>
          <a:cs typeface="Amazon Ember Regular" charset="0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Tx/>
        <a:buNone/>
        <a:defRPr sz="2400" b="0" i="0" kern="1200">
          <a:solidFill>
            <a:schemeClr val="bg1"/>
          </a:solidFill>
          <a:latin typeface="Amazon Ember Regular" charset="0"/>
          <a:ea typeface="+mn-ea"/>
          <a:cs typeface="Amazon Ember Regular" charset="0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000" b="0" i="0" kern="1200">
          <a:solidFill>
            <a:schemeClr val="bg1"/>
          </a:solidFill>
          <a:latin typeface="Amazon Ember Regular" charset="0"/>
          <a:ea typeface="+mn-ea"/>
          <a:cs typeface="Amazon Ember Regular" charset="0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800" b="0" i="0" kern="1200">
          <a:solidFill>
            <a:schemeClr val="bg1"/>
          </a:solidFill>
          <a:latin typeface="Amazon Ember Regular" charset="0"/>
          <a:ea typeface="+mn-ea"/>
          <a:cs typeface="Amazon Ember Regular" charset="0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600" b="0" i="0" kern="1200">
          <a:solidFill>
            <a:schemeClr val="bg1"/>
          </a:solidFill>
          <a:latin typeface="Amazon Ember Regular" charset="0"/>
          <a:ea typeface="+mn-ea"/>
          <a:cs typeface="Amazon Ember Regular" charset="0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b="0" i="0" kern="1200">
          <a:solidFill>
            <a:schemeClr val="bg1"/>
          </a:solidFill>
          <a:latin typeface="Amazon Ember Regular" charset="0"/>
          <a:ea typeface="+mn-ea"/>
          <a:cs typeface="Amazon Ember Regular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tiff"/><Relationship Id="rId5" Type="http://schemas.openxmlformats.org/officeDocument/2006/relationships/image" Target="../media/image6.png"/><Relationship Id="rId4" Type="http://schemas.openxmlformats.org/officeDocument/2006/relationships/image" Target="../media/image5.tif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Sergey </a:t>
            </a:r>
            <a:r>
              <a:rPr lang="en-US" dirty="0" err="1"/>
              <a:t>Sokolov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10-14 December 2018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487898" y="1908228"/>
            <a:ext cx="7705125" cy="744537"/>
          </a:xfrm>
        </p:spPr>
        <p:txBody>
          <a:bodyPr/>
          <a:lstStyle/>
          <a:p>
            <a:r>
              <a:rPr lang="en-CA" dirty="0" err="1"/>
              <a:t>eCommerceGAN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87899" y="2658575"/>
            <a:ext cx="7276034" cy="487849"/>
          </a:xfrm>
        </p:spPr>
        <p:txBody>
          <a:bodyPr/>
          <a:lstStyle/>
          <a:p>
            <a:r>
              <a:rPr lang="en-US" dirty="0"/>
              <a:t>A Generative Adversarial Network for E-commerce</a:t>
            </a:r>
          </a:p>
        </p:txBody>
      </p:sp>
    </p:spTree>
    <p:extLst>
      <p:ext uri="{BB962C8B-B14F-4D97-AF65-F5344CB8AC3E}">
        <p14:creationId xmlns:p14="http://schemas.microsoft.com/office/powerpoint/2010/main" val="33034442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F723C0B-B1F6-524C-8AB9-F0860D564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ecGAN</a:t>
            </a:r>
            <a:endParaRPr lang="en-US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F706E1B7-0FF5-AB4B-9B19-111E458B53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111" y="660677"/>
            <a:ext cx="6868660" cy="4013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9044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F723C0B-B1F6-524C-8AB9-F0860D564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</a:t>
            </a:r>
            <a:r>
              <a:rPr lang="en-US" baseline="30000" dirty="0"/>
              <a:t>2</a:t>
            </a:r>
            <a:r>
              <a:rPr lang="en-US" dirty="0"/>
              <a:t>GAN</a:t>
            </a:r>
          </a:p>
        </p:txBody>
      </p:sp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97557DB9-2D95-4E45-BDF7-99D26316D1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187" y="740664"/>
            <a:ext cx="6764508" cy="3930305"/>
          </a:xfrm>
        </p:spPr>
      </p:pic>
    </p:spTree>
    <p:extLst>
      <p:ext uri="{BB962C8B-B14F-4D97-AF65-F5344CB8AC3E}">
        <p14:creationId xmlns:p14="http://schemas.microsoft.com/office/powerpoint/2010/main" val="2344752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F723C0B-B1F6-524C-8AB9-F0860D564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ecGAN</a:t>
            </a:r>
            <a:r>
              <a:rPr lang="en-US" dirty="0"/>
              <a:t>: Qualitative Results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ED136BD-E748-A843-987F-44B6A77F80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789" y="741264"/>
            <a:ext cx="8204200" cy="253511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A19849E-92FD-7F45-BC1B-96CB1A67030A}"/>
              </a:ext>
            </a:extLst>
          </p:cNvPr>
          <p:cNvSpPr txBox="1"/>
          <p:nvPr/>
        </p:nvSpPr>
        <p:spPr>
          <a:xfrm>
            <a:off x="243917" y="3460374"/>
            <a:ext cx="838994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lphaLcPeriod"/>
            </a:pPr>
            <a:r>
              <a:rPr lang="en-US" sz="2000" dirty="0">
                <a:solidFill>
                  <a:schemeClr val="bg1"/>
                </a:solidFill>
              </a:rPr>
              <a:t>The real-orders and generated orders are </a:t>
            </a:r>
            <a:r>
              <a:rPr lang="en-US" sz="2000" b="1" dirty="0">
                <a:solidFill>
                  <a:schemeClr val="bg1"/>
                </a:solidFill>
              </a:rPr>
              <a:t>mixed well</a:t>
            </a:r>
          </a:p>
          <a:p>
            <a:pPr marL="514350" indent="-514350">
              <a:buFont typeface="+mj-lt"/>
              <a:buAutoNum type="alphaLcPeriod"/>
            </a:pPr>
            <a:r>
              <a:rPr lang="en-US" sz="2000" dirty="0">
                <a:solidFill>
                  <a:schemeClr val="bg1"/>
                </a:solidFill>
              </a:rPr>
              <a:t>The generated order represents the </a:t>
            </a:r>
            <a:r>
              <a:rPr lang="en-US" sz="2000" b="1" dirty="0">
                <a:solidFill>
                  <a:schemeClr val="bg1"/>
                </a:solidFill>
              </a:rPr>
              <a:t>true data distribution modes</a:t>
            </a:r>
          </a:p>
          <a:p>
            <a:pPr marL="514350" indent="-514350">
              <a:buFont typeface="+mj-lt"/>
              <a:buAutoNum type="alphaLcPeriod"/>
            </a:pPr>
            <a:r>
              <a:rPr lang="en-US" sz="2000" dirty="0">
                <a:solidFill>
                  <a:schemeClr val="bg1"/>
                </a:solidFill>
              </a:rPr>
              <a:t>The generated orders learned to </a:t>
            </a:r>
            <a:r>
              <a:rPr lang="en-US" sz="2000" b="1" dirty="0">
                <a:solidFill>
                  <a:schemeClr val="bg1"/>
                </a:solidFill>
              </a:rPr>
              <a:t>ignore the “outlier” orders</a:t>
            </a:r>
          </a:p>
        </p:txBody>
      </p:sp>
    </p:spTree>
    <p:extLst>
      <p:ext uri="{BB962C8B-B14F-4D97-AF65-F5344CB8AC3E}">
        <p14:creationId xmlns:p14="http://schemas.microsoft.com/office/powerpoint/2010/main" val="1099588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87D6F4-394A-9743-A70B-05B7FE0864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</a:t>
            </a:r>
            <a:r>
              <a:rPr lang="en-US" baseline="30000" dirty="0"/>
              <a:t>2</a:t>
            </a:r>
            <a:r>
              <a:rPr lang="en-US" dirty="0"/>
              <a:t>GAN: Quantitative Analysis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B81B3F4-F235-634B-A801-7C75544D9E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789" y="1104597"/>
            <a:ext cx="8204200" cy="193646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9C6FEA8-23FC-4944-9881-05DD7914838A}"/>
              </a:ext>
            </a:extLst>
          </p:cNvPr>
          <p:cNvSpPr txBox="1"/>
          <p:nvPr/>
        </p:nvSpPr>
        <p:spPr>
          <a:xfrm>
            <a:off x="32004" y="3212189"/>
            <a:ext cx="503834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Customer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Gender (Male, Female)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Tenure (High-tenured, Medium-tenured)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Purchase Volume (High Purchasers, Average Purchasers)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CD7A54-CD6F-3C41-BE16-1619A41E0CAA}"/>
              </a:ext>
            </a:extLst>
          </p:cNvPr>
          <p:cNvSpPr txBox="1"/>
          <p:nvPr/>
        </p:nvSpPr>
        <p:spPr>
          <a:xfrm>
            <a:off x="4732020" y="3242266"/>
            <a:ext cx="555320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Price</a:t>
            </a:r>
          </a:p>
          <a:p>
            <a:pPr marL="285750" indent="-285750">
              <a:buFont typeface="Arial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Seasonal Demand 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Summer (May, June, July, August)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Winter (November, December,            January, February)</a:t>
            </a:r>
          </a:p>
        </p:txBody>
      </p:sp>
    </p:spTree>
    <p:extLst>
      <p:ext uri="{BB962C8B-B14F-4D97-AF65-F5344CB8AC3E}">
        <p14:creationId xmlns:p14="http://schemas.microsoft.com/office/powerpoint/2010/main" val="4442799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Metric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F5ED3A61-C42E-0E47-92EB-2E746E3E50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0592" y="1009332"/>
            <a:ext cx="8205304" cy="3690684"/>
          </a:xfrm>
        </p:spPr>
        <p:txBody>
          <a:bodyPr>
            <a:normAutofit fontScale="92500" lnSpcReduction="10000"/>
          </a:bodyPr>
          <a:lstStyle/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Relative Similarity Score (RSM)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For each characteristic (such as male, female, average-purchaser):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Compute a propensity score corresponding to the generated orders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Compute a propensity score corresponding to the true orders	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These scores enforce an ordering of products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The RSM measures an agreement between the generated orders and the true orders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Baseline RSM score for a random baseline: 50%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Baseline: Conditional Variational Autoencoder (C-VAE) based Order Generation</a:t>
            </a:r>
          </a:p>
        </p:txBody>
      </p:sp>
    </p:spTree>
    <p:extLst>
      <p:ext uri="{BB962C8B-B14F-4D97-AF65-F5344CB8AC3E}">
        <p14:creationId xmlns:p14="http://schemas.microsoft.com/office/powerpoint/2010/main" val="31835835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6AA5E2-7D0B-C043-BF92-4CBC041C6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C8199EB-5EBA-E044-ABF1-307CF023CE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9441" y="818070"/>
            <a:ext cx="5080000" cy="177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3F0DDCC-D4CD-0D43-B570-77AB56C399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773" y="2931964"/>
            <a:ext cx="4875939" cy="12763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91505D3-F7A8-AB4E-887B-9BE1EEEE27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9509" y="2931964"/>
            <a:ext cx="3789043" cy="815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361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CFE1F8F-3FAD-8D4E-A8FA-CA20D8E04F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640" y="548640"/>
            <a:ext cx="8772107" cy="3658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7265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58308-E871-CF46-9102-732225F705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797" y="2144904"/>
            <a:ext cx="8205304" cy="545741"/>
          </a:xfrm>
        </p:spPr>
        <p:txBody>
          <a:bodyPr/>
          <a:lstStyle/>
          <a:p>
            <a:pPr algn="ctr"/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7453057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Paper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67B0448-349F-FA47-8C4A-0385EA082C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37893" y="903854"/>
            <a:ext cx="8204200" cy="2003351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A8B013D-1943-D943-905C-72E8D9E185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0742" y="3067335"/>
            <a:ext cx="1256058" cy="140603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26DC5CE-270A-AD49-B3FB-68FAEB55C0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5197" y="3062949"/>
            <a:ext cx="1062169" cy="14104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38A15E0-CA25-2740-A6E2-36C0D9036A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55763" y="3062949"/>
            <a:ext cx="1061302" cy="1426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3159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3BD3073-209E-F142-947E-D71DB1C2EB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Amazon, Alibaba, and Walmart typically process billions of orders every year.</a:t>
            </a:r>
          </a:p>
          <a:p>
            <a:r>
              <a:rPr lang="en-US" dirty="0"/>
              <a:t>Semantic representation and understanding of these orders is extremely critical for an eCommerce company</a:t>
            </a:r>
          </a:p>
          <a:p>
            <a:pPr lvl="1"/>
            <a:r>
              <a:rPr lang="en-US" dirty="0"/>
              <a:t>Order similarity</a:t>
            </a:r>
          </a:p>
          <a:p>
            <a:pPr lvl="1"/>
            <a:r>
              <a:rPr lang="en-US" dirty="0"/>
              <a:t>Recommendation</a:t>
            </a:r>
          </a:p>
          <a:p>
            <a:pPr lvl="1"/>
            <a:r>
              <a:rPr lang="en-US" dirty="0"/>
              <a:t>Forecasting</a:t>
            </a:r>
          </a:p>
          <a:p>
            <a:r>
              <a:rPr lang="en-US" dirty="0"/>
              <a:t>What is an order?</a:t>
            </a:r>
          </a:p>
          <a:p>
            <a:r>
              <a:rPr lang="en-US" dirty="0"/>
              <a:t>Each order can be represented as a tuple: </a:t>
            </a:r>
          </a:p>
          <a:p>
            <a:pPr lvl="1"/>
            <a:r>
              <a:rPr lang="en-US" dirty="0"/>
              <a:t>&lt;customer, product, price, date&gt;</a:t>
            </a:r>
          </a:p>
        </p:txBody>
      </p:sp>
    </p:spTree>
    <p:extLst>
      <p:ext uri="{BB962C8B-B14F-4D97-AF65-F5344CB8AC3E}">
        <p14:creationId xmlns:p14="http://schemas.microsoft.com/office/powerpoint/2010/main" val="2487308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DFB0B-CE66-354B-AF6E-83AF47B14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B9D0E1-D297-0B44-963E-A69AB85D51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Amazon has billions of products in it’s inventory</a:t>
            </a:r>
          </a:p>
          <a:p>
            <a:r>
              <a:rPr lang="en-US" dirty="0"/>
              <a:t>The space of products is of much lower dimension</a:t>
            </a:r>
          </a:p>
          <a:p>
            <a:pPr lvl="1"/>
            <a:r>
              <a:rPr lang="en-US" dirty="0"/>
              <a:t>Inherent underlying structure imposed by product categories/subcategories etc.</a:t>
            </a:r>
          </a:p>
          <a:p>
            <a:r>
              <a:rPr lang="en-US" dirty="0"/>
              <a:t>Customers also belong to a lower dimension space</a:t>
            </a:r>
          </a:p>
          <a:p>
            <a:pPr lvl="1"/>
            <a:r>
              <a:rPr lang="en-US" dirty="0"/>
              <a:t>Grouped by purchase behavior, ethnicity, price/brand sensitivity</a:t>
            </a:r>
          </a:p>
          <a:p>
            <a:r>
              <a:rPr lang="en-US" dirty="0"/>
              <a:t>An “order” is an interaction from these two spaces</a:t>
            </a:r>
          </a:p>
          <a:p>
            <a:pPr lvl="1"/>
            <a:r>
              <a:rPr lang="en-US" dirty="0"/>
              <a:t>Only a subset of interactions are plausible</a:t>
            </a:r>
          </a:p>
          <a:p>
            <a:r>
              <a:rPr lang="en-US" dirty="0"/>
              <a:t>Plausible Order Examples:</a:t>
            </a:r>
          </a:p>
          <a:p>
            <a:pPr lvl="1"/>
            <a:r>
              <a:rPr lang="en-US" dirty="0"/>
              <a:t>Jazz aficionados won’t purchase heavy metal albums</a:t>
            </a:r>
          </a:p>
          <a:p>
            <a:pPr lvl="1"/>
            <a:r>
              <a:rPr lang="en-US" dirty="0"/>
              <a:t>A Vegan won’t purchase meat/diary products</a:t>
            </a:r>
          </a:p>
          <a:p>
            <a:r>
              <a:rPr lang="en-US" dirty="0"/>
              <a:t>Even a smaller subset of orders is actualized on Amazon!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E0AB4DB-D814-F04A-A830-C52ADC7B7E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7333" y="4377108"/>
            <a:ext cx="4417483" cy="37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4183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F51EA2-D9D3-2F43-8BAE-8D6BA6805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891C80-74BD-3F42-9169-7BDF83A1F3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789" y="659016"/>
            <a:ext cx="8205304" cy="3553926"/>
          </a:xfrm>
        </p:spPr>
        <p:txBody>
          <a:bodyPr/>
          <a:lstStyle/>
          <a:p>
            <a:r>
              <a:rPr lang="en-US" dirty="0"/>
              <a:t>Exploring the space of plausible orders is important</a:t>
            </a:r>
          </a:p>
          <a:p>
            <a:pPr lvl="1"/>
            <a:r>
              <a:rPr lang="en-US" dirty="0"/>
              <a:t>Product Demands</a:t>
            </a:r>
          </a:p>
          <a:p>
            <a:pPr lvl="1"/>
            <a:r>
              <a:rPr lang="en-US" dirty="0"/>
              <a:t>Customer Preferences</a:t>
            </a:r>
          </a:p>
          <a:p>
            <a:pPr lvl="1"/>
            <a:r>
              <a:rPr lang="en-US" dirty="0"/>
              <a:t>Price Estimation</a:t>
            </a:r>
          </a:p>
          <a:p>
            <a:pPr lvl="1"/>
            <a:r>
              <a:rPr lang="en-US" dirty="0"/>
              <a:t>Seasonal Variations</a:t>
            </a:r>
          </a:p>
          <a:p>
            <a:r>
              <a:rPr lang="en-US" dirty="0"/>
              <a:t>These could directly or indirectly impact revenue and customer satisfaction</a:t>
            </a:r>
          </a:p>
          <a:p>
            <a:r>
              <a:rPr lang="en-US" dirty="0"/>
              <a:t>Authors proposed a variation of GAN for generating orders: </a:t>
            </a:r>
            <a:r>
              <a:rPr lang="en-US" dirty="0" err="1"/>
              <a:t>eCommerceGAN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78442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D436D-86F1-C242-B7D3-CC26BCA4B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eCommerceGAN</a:t>
            </a:r>
            <a:r>
              <a:rPr lang="en-US" dirty="0"/>
              <a:t>: Key contributions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59164E5E-3F5F-7A41-B65E-BBCA7C18A3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789" y="659016"/>
            <a:ext cx="8205304" cy="3553926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Order embedding (order2vec)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ecGAN</a:t>
            </a:r>
            <a:r>
              <a:rPr lang="en-US" dirty="0"/>
              <a:t> to generate plausible order</a:t>
            </a:r>
          </a:p>
          <a:p>
            <a:pPr lvl="1"/>
            <a:r>
              <a:rPr lang="en-US" dirty="0"/>
              <a:t>ec</a:t>
            </a:r>
            <a:r>
              <a:rPr lang="en-US" baseline="30000" dirty="0"/>
              <a:t>2</a:t>
            </a:r>
            <a:r>
              <a:rPr lang="en-US" dirty="0"/>
              <a:t>GAN to generate orders conditioned on a product</a:t>
            </a:r>
          </a:p>
          <a:p>
            <a:pPr lvl="1"/>
            <a:r>
              <a:rPr lang="en-US" dirty="0"/>
              <a:t>Will be useful in estimating demand/price/customers-to-target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Several qualitative and quantitative approaches to evaluate the order generators</a:t>
            </a:r>
          </a:p>
        </p:txBody>
      </p:sp>
    </p:spTree>
    <p:extLst>
      <p:ext uri="{BB962C8B-B14F-4D97-AF65-F5344CB8AC3E}">
        <p14:creationId xmlns:p14="http://schemas.microsoft.com/office/powerpoint/2010/main" val="38301397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567EB2-074A-3043-9533-6EEA1F994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Representing an order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2D5663F-A860-F448-8063-C77279DB9EB7}"/>
              </a:ext>
            </a:extLst>
          </p:cNvPr>
          <p:cNvSpPr txBox="1">
            <a:spLocks/>
          </p:cNvSpPr>
          <p:nvPr/>
        </p:nvSpPr>
        <p:spPr>
          <a:xfrm>
            <a:off x="2897525" y="3379999"/>
            <a:ext cx="8205304" cy="45278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40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1BFE11-5184-5F43-B950-131BC26E4B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0592" y="1009332"/>
            <a:ext cx="5516327" cy="3613468"/>
          </a:xfrm>
        </p:spPr>
        <p:txBody>
          <a:bodyPr>
            <a:normAutofit fontScale="775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{Product, Customer, Price, Date}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Product Embeddings: 128 dimensional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Customer Embeddings: 128 dimensional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Price: Log transformed and normalized (1d)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Date (7 dimensional)</a:t>
            </a:r>
          </a:p>
          <a:p>
            <a:pPr lvl="1"/>
            <a:r>
              <a:rPr lang="en-US" dirty="0"/>
              <a:t>Day-of-week, day-of-month, month</a:t>
            </a:r>
          </a:p>
          <a:p>
            <a:pPr lvl="1"/>
            <a:r>
              <a:rPr lang="en-US" dirty="0"/>
              <a:t>Absolute time-difference from an epoch</a:t>
            </a:r>
          </a:p>
          <a:p>
            <a:pPr lvl="1"/>
            <a:r>
              <a:rPr lang="en-US" dirty="0"/>
              <a:t>Carefully crafted to capture the circularity of days and months</a:t>
            </a:r>
          </a:p>
          <a:p>
            <a:pPr lvl="1"/>
            <a:r>
              <a:rPr lang="en-US" dirty="0"/>
              <a:t>Projecting the days and months on a unit circle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Concatenate all the above to represent each order as a 264 dimensional feature</a:t>
            </a:r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9DE9521-56F4-094A-8C61-2491F7945E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6693" y="1143597"/>
            <a:ext cx="3174556" cy="14890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DB75902-8DD9-F842-8B93-A24510912C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6693" y="2897079"/>
            <a:ext cx="3195386" cy="1309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335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D15A10-4448-7E42-8C70-BFB8BBF053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Generative adversarial networks</a:t>
            </a:r>
          </a:p>
        </p:txBody>
      </p:sp>
      <p:pic>
        <p:nvPicPr>
          <p:cNvPr id="8" name="Content Placeholder 3">
            <a:extLst>
              <a:ext uri="{FF2B5EF4-FFF2-40B4-BE49-F238E27FC236}">
                <a16:creationId xmlns:a16="http://schemas.microsoft.com/office/drawing/2014/main" id="{9F77EB06-51AA-A34B-B98F-F0F362247B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85232" y="660676"/>
            <a:ext cx="5869509" cy="4011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3766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D15A10-4448-7E42-8C70-BFB8BBF053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Wasserstein GAN (WGAN) [</a:t>
            </a:r>
            <a:r>
              <a:rPr lang="en-US" dirty="0" err="1"/>
              <a:t>Arjovsky</a:t>
            </a:r>
            <a:r>
              <a:rPr lang="en-US" dirty="0"/>
              <a:t>, 2017]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C23FE5-3E75-1A42-BADD-DB299D2099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Variation of traditional GAN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Authors use improved training of WGAN (</a:t>
            </a:r>
            <a:r>
              <a:rPr lang="en-US" dirty="0" err="1"/>
              <a:t>iWGAN</a:t>
            </a:r>
            <a:r>
              <a:rPr lang="en-US" dirty="0"/>
              <a:t>) [</a:t>
            </a:r>
            <a:r>
              <a:rPr lang="en-US" dirty="0" err="1"/>
              <a:t>Gulrajani</a:t>
            </a:r>
            <a:r>
              <a:rPr lang="en-US" dirty="0"/>
              <a:t>, 2017]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1762214"/>
      </p:ext>
    </p:extLst>
  </p:cSld>
  <p:clrMapOvr>
    <a:masterClrMapping/>
  </p:clrMapOvr>
</p:sld>
</file>

<file path=ppt/theme/theme1.xml><?xml version="1.0" encoding="utf-8"?>
<a:theme xmlns:a="http://schemas.openxmlformats.org/drawingml/2006/main" name="DeckTemplate-AWS">
  <a:themeElements>
    <a:clrScheme name="AWS Colors">
      <a:dk1>
        <a:srgbClr val="1D516C"/>
      </a:dk1>
      <a:lt1>
        <a:srgbClr val="FFFFFF"/>
      </a:lt1>
      <a:dk2>
        <a:srgbClr val="1D516C"/>
      </a:dk2>
      <a:lt2>
        <a:srgbClr val="F8F8F8"/>
      </a:lt2>
      <a:accent1>
        <a:srgbClr val="FF9900"/>
      </a:accent1>
      <a:accent2>
        <a:srgbClr val="00A1C9"/>
      </a:accent2>
      <a:accent3>
        <a:srgbClr val="007DBC"/>
      </a:accent3>
      <a:accent4>
        <a:srgbClr val="69AF34"/>
      </a:accent4>
      <a:accent5>
        <a:srgbClr val="EB5F07"/>
      </a:accent5>
      <a:accent6>
        <a:srgbClr val="545B64"/>
      </a:accent6>
      <a:hlink>
        <a:srgbClr val="00E0EA"/>
      </a:hlink>
      <a:folHlink>
        <a:srgbClr val="0069E2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6">
            <a:lumMod val="50000"/>
          </a:schemeClr>
        </a:solidFill>
        <a:ln>
          <a:noFill/>
        </a:ln>
        <a:effectLst/>
      </a:spPr>
      <a:bodyPr rtlCol="0" anchor="ctr"/>
      <a:lstStyle>
        <a:defPPr algn="ctr">
          <a:defRPr dirty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AWS_Deck_Template.potx" id="{956C5B2E-0233-4212-9383-50A039694C0C}" vid="{0176EEA5-D87D-4097-B356-86DC884F454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26A3D6C04DFD740953BA1B2B9E62D60" ma:contentTypeVersion="0" ma:contentTypeDescription="Create a new document." ma:contentTypeScope="" ma:versionID="26617cd14cd3af163c0e97ff614e520a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c64490b4aec6201516c3a874156f37b2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597C89A-FD0C-431E-81F6-90225B937683}">
  <ds:schemaRefs>
    <ds:schemaRef ds:uri="http://schemas.microsoft.com/office/infopath/2007/PartnerControls"/>
    <ds:schemaRef ds:uri="http://www.w3.org/XML/1998/namespace"/>
    <ds:schemaRef ds:uri="http://schemas.microsoft.com/office/2006/documentManagement/types"/>
    <ds:schemaRef ds:uri="http://purl.org/dc/dcmitype/"/>
    <ds:schemaRef ds:uri="http://schemas.openxmlformats.org/package/2006/metadata/core-properties"/>
    <ds:schemaRef ds:uri="http://purl.org/dc/terms/"/>
    <ds:schemaRef ds:uri="http://schemas.microsoft.com/office/2006/metadata/properties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705B35A6-8B52-46A5-AE45-B98C6459DC1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1A3258A-222C-4488-825E-7520D001FB7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DeckTemplate_AWS</Template>
  <TotalTime>2485</TotalTime>
  <Words>429</Words>
  <Application>Microsoft Macintosh PowerPoint</Application>
  <PresentationFormat>On-screen Show (16:9)</PresentationFormat>
  <Paragraphs>83</Paragraphs>
  <Slides>17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5" baseType="lpstr">
      <vt:lpstr>Amazon Ember Light</vt:lpstr>
      <vt:lpstr>Amazon Ember Regular</vt:lpstr>
      <vt:lpstr>Arial</vt:lpstr>
      <vt:lpstr>Calibri</vt:lpstr>
      <vt:lpstr>Consolas</vt:lpstr>
      <vt:lpstr>Lucida Console</vt:lpstr>
      <vt:lpstr>Times New Roman</vt:lpstr>
      <vt:lpstr>DeckTemplate-AWS</vt:lpstr>
      <vt:lpstr>PowerPoint Presentation</vt:lpstr>
      <vt:lpstr>Paper</vt:lpstr>
      <vt:lpstr>Overview</vt:lpstr>
      <vt:lpstr>Motivation</vt:lpstr>
      <vt:lpstr>Motivation</vt:lpstr>
      <vt:lpstr>eCommerceGAN: Key contributions</vt:lpstr>
      <vt:lpstr>Representing an order</vt:lpstr>
      <vt:lpstr>Generative adversarial networks</vt:lpstr>
      <vt:lpstr>Wasserstein GAN (WGAN) [Arjovsky, 2017]</vt:lpstr>
      <vt:lpstr>ecGAN</vt:lpstr>
      <vt:lpstr>ec2GAN</vt:lpstr>
      <vt:lpstr>ecGAN: Qualitative Results</vt:lpstr>
      <vt:lpstr>ec2GAN: Quantitative Analysis</vt:lpstr>
      <vt:lpstr>Evaluation Metric</vt:lpstr>
      <vt:lpstr>Results</vt:lpstr>
      <vt:lpstr>PowerPoint Presentation</vt:lpstr>
      <vt:lpstr>Questions?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100</cp:revision>
  <dcterms:created xsi:type="dcterms:W3CDTF">2016-06-17T18:22:10Z</dcterms:created>
  <dcterms:modified xsi:type="dcterms:W3CDTF">2018-12-09T10:51:28Z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0x010100D26A3D6C04DFD740953BA1B2B9E62D60</vt:lpwstr>
  </property>
</Properties>
</file>